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8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62" d="100"/>
          <a:sy n="62" d="100"/>
        </p:scale>
        <p:origin x="828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3T17:47:51.16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791 1615 24575,'4'0'0,"0"-1"0,-1 0 0,1 0 0,-1 0 0,1 0 0,-1-1 0,1 0 0,-1 1 0,5-5 0,6-2 0,64-35 0,117-87 0,-179 118 0,-2 0 0,0-2 0,0 1 0,-1-2 0,-1 0 0,0 0 0,-2-1 0,1-1 0,-2 0 0,11-25 0,-12 22 0,-1-1 0,0-1 0,-1 1 0,-2-1 0,0 0 0,-1 0 0,-1 0 0,-3-40 0,-1 40 0,-2 0 0,0 0 0,-2 1 0,0 0 0,-2 0 0,-9-21 0,-69-115 0,76 141 0,-22-37 0,-3 1 0,-2 1 0,-2 3 0,-2 1 0,-2 2 0,-95-77 0,110 103 0,0 1 0,-1 2 0,-1 1 0,-37-14 0,-128-34 0,151 50 0,-140-34 342,153 42-684,-1 1 1,1 1 0,-1 2-1,-32 2 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3T17:47:55.83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450 0 24575,'0'2'0,"0"0"0,-1 0 0,1-1 0,-1 1 0,0 0 0,0 0 0,1-1 0,-1 1 0,0 0 0,-1-1 0,1 1 0,0-1 0,0 1 0,-3 1 0,-24 20 0,24-20 0,-119 92 0,93-76 0,22-15 0,1 0 0,0 1 0,-11 9 0,3-1 0,0-1 0,-1 0 0,-1-1 0,0-1 0,0-1 0,-1 0 0,-30 10 0,30-15 0,16-4 0,0 0 0,-1 1 0,1-1 0,0 1 0,0-1 0,0 1 0,0 0 0,0 0 0,-2 1 0,3-1 0,1-1 0,-1 1 0,1 0 0,-1 0 0,1 0 0,-1-1 0,1 1 0,0 0 0,-1 0 0,1 0 0,0 0 0,0 0 0,0-1 0,-1 1 0,1 0 0,0 0 0,0 0 0,0 0 0,1 0 0,-1 0 0,0 0 0,0 0 0,0 0 0,1-1 0,-1 1 0,0 0 0,1 1 0,4 9 0,0 1 0,1-1 0,12 18 0,-10-17 0,0 1 0,9 20 0,11 22 0,-22-45 0,0 1 0,0 0 0,-1 0 0,6 22 0,-6-17 0,0 0 0,0-1 0,1 0 0,17 29 0,19 36 0,-39-75-170,0 1-1,0 0 0,-1 0 1,0 0-1,0 1 0,0-1 1,0 7-1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62A251-0919-76C3-2621-9136A077A4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CA486A-3C1C-0682-C88F-C5286B401B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100592-9F3B-FFA2-4391-4D68C95FFC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21E0A-BABA-491B-9E40-CEF689F62005}" type="datetimeFigureOut">
              <a:rPr lang="en-IN" smtClean="0"/>
              <a:t>04-02-2025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DFE5D3-A6C9-F788-5B3B-CBDACAF9E4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74E497-FFE4-683B-DB52-9C31973969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B797CE-FB20-49A9-9B18-7A6BFB48B64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520210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ED8A7-4975-9F42-F1EB-31894B2F31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33681B-6D58-4C9B-3175-02A8AEC800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276093-2D71-EEBB-B445-9F3A0DA884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21E0A-BABA-491B-9E40-CEF689F62005}" type="datetimeFigureOut">
              <a:rPr lang="en-IN" smtClean="0"/>
              <a:t>04-02-2025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D956F7-571A-90D2-E86B-5F4822A43A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31FFAB-6838-35AE-B139-054631519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B797CE-FB20-49A9-9B18-7A6BFB48B64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715087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4A6C1D6-0E58-E8C8-2E9D-DF1B6CF6BA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21318F0-18A1-D302-C188-8D05D0E49B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C60841-BA11-22D3-9FEE-9093DB8732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21E0A-BABA-491B-9E40-CEF689F62005}" type="datetimeFigureOut">
              <a:rPr lang="en-IN" smtClean="0"/>
              <a:t>04-02-2025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C813FF-127D-961B-6F25-33AFAE400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9AA19D-5E97-2179-4AB2-1E7FCAD14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B797CE-FB20-49A9-9B18-7A6BFB48B64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980126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AD0555-7A04-83BE-8897-23DE0C2AD0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2A159C-13A7-E027-27BF-129E58C619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F6EE4F-6D9F-961B-A65D-C9FE88EE3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21E0A-BABA-491B-9E40-CEF689F62005}" type="datetimeFigureOut">
              <a:rPr lang="en-IN" smtClean="0"/>
              <a:t>04-02-2025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B6A1CC-2A9B-6133-04F9-9496450777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7F90D3-6C08-D6DE-4B74-2A06F4B10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B797CE-FB20-49A9-9B18-7A6BFB48B64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000374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F16DC-87EE-90D8-9C0C-99FE5E51DA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333D2F-DEEB-B9D5-1937-6FA2F78D0F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9965DC-6C50-9E48-8D46-5D83E8F1FB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21E0A-BABA-491B-9E40-CEF689F62005}" type="datetimeFigureOut">
              <a:rPr lang="en-IN" smtClean="0"/>
              <a:t>04-02-2025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31AE50-E4A0-1008-962F-33AAA9D0FD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4AD1AD-D880-E67D-BC85-FDE9FBE33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B797CE-FB20-49A9-9B18-7A6BFB48B64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010182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75E3AC-E9A9-FA85-0D4F-418DDDF18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55A718-C916-8DED-6DE8-9DEFF26C87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DCF6D3-66AA-D8C6-C07B-80A2B05FF8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BFBAFD-F296-B4A9-E66B-5017BCE31B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21E0A-BABA-491B-9E40-CEF689F62005}" type="datetimeFigureOut">
              <a:rPr lang="en-IN" smtClean="0"/>
              <a:t>04-02-2025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4A4A95-4B51-B5E2-9711-6499B74120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C68AA7-902B-D0C5-1747-83B6DE237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B797CE-FB20-49A9-9B18-7A6BFB48B64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628833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B5756-BD01-835F-5551-AB89D4108E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544FC6-8FF7-A144-275D-69BD9A44A5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530BBF-5219-0717-C0C1-7FDDC744F3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8A8167D-7624-5003-89F5-7A0ADD5E45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ED1D440-5252-B91D-199E-21C099AD606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F5F85B1-7F59-A9C1-C768-6DE7A14603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21E0A-BABA-491B-9E40-CEF689F62005}" type="datetimeFigureOut">
              <a:rPr lang="en-IN" smtClean="0"/>
              <a:t>04-02-2025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2412EA8-9AD1-0A93-AB8A-357BDE8B5E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92E2DC7-C16C-F667-F695-5163425749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B797CE-FB20-49A9-9B18-7A6BFB48B64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752595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48DE93-A616-B1D6-0320-44CA02957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D98498-3A75-96EE-68C4-CB903D2FB7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21E0A-BABA-491B-9E40-CEF689F62005}" type="datetimeFigureOut">
              <a:rPr lang="en-IN" smtClean="0"/>
              <a:t>04-02-2025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234EBD-9083-794B-3123-902628B7B4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276688-F7D6-FF8D-7997-9A591DD682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B797CE-FB20-49A9-9B18-7A6BFB48B64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463622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81E43E5-5E19-C469-3913-B75162F5A4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21E0A-BABA-491B-9E40-CEF689F62005}" type="datetimeFigureOut">
              <a:rPr lang="en-IN" smtClean="0"/>
              <a:t>04-02-2025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4BCA3F3-9D7E-AD19-8A60-182BE35D65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53BFD1-9022-C011-13DD-EA40F2F7CB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B797CE-FB20-49A9-9B18-7A6BFB48B64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384748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9B266-A36C-4850-0255-030728D1B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D6B251-AA0D-597D-AE12-BAD619EC3E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441C9D-C85A-EF55-7406-E6C7CB2E19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A5ABB8-3776-64F8-3E6D-FE6325C629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21E0A-BABA-491B-9E40-CEF689F62005}" type="datetimeFigureOut">
              <a:rPr lang="en-IN" smtClean="0"/>
              <a:t>04-02-2025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4C8230-D68B-E4A3-2A10-B71B6569C7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AA672D-751D-90EC-F277-C00C0DCBB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B797CE-FB20-49A9-9B18-7A6BFB48B64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492218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D22AA-156D-6C21-6F1A-FDC7C1C1E0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E1BDADF-7A9D-DDBC-174D-0ADEFC253B2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1816CC-E682-ED06-7A22-6C6A0AF33E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3783CB-4E9F-EF21-80E1-0057AE55DD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21E0A-BABA-491B-9E40-CEF689F62005}" type="datetimeFigureOut">
              <a:rPr lang="en-IN" smtClean="0"/>
              <a:t>04-02-2025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906DB2-98A9-284D-34EC-04D1D693BC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A979FD-1736-1465-1FBE-90AFBFD00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B797CE-FB20-49A9-9B18-7A6BFB48B64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859624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3A7DC67-FB25-BAC4-0540-6974A7830D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9D4303-2508-4F35-0A4E-71DB48DA97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A44E2F-8D10-23D8-3A6A-E55FF0F802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421E0A-BABA-491B-9E40-CEF689F62005}" type="datetimeFigureOut">
              <a:rPr lang="en-IN" smtClean="0"/>
              <a:t>04-02-2025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FA4669-AA14-26C4-A44E-FE31D60E48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DB05D8-97E9-F35C-1A77-FB00743937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B797CE-FB20-49A9-9B18-7A6BFB48B64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137481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8.png"/><Relationship Id="rId7" Type="http://schemas.openxmlformats.org/officeDocument/2006/relationships/customXml" Target="../ink/ink2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customXml" Target="../ink/ink1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CA6A0D6-2453-B64A-1B63-AE318F6545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77618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0356A7E-C543-69AF-79CD-A76BBE8E604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l"/>
            <a:r>
              <a:rPr lang="en-IN" sz="6600" b="1" i="1" dirty="0"/>
              <a:t>Clustering Solar Energy Production Zones</a:t>
            </a:r>
          </a:p>
        </p:txBody>
      </p:sp>
    </p:spTree>
    <p:extLst>
      <p:ext uri="{BB962C8B-B14F-4D97-AF65-F5344CB8AC3E}">
        <p14:creationId xmlns:p14="http://schemas.microsoft.com/office/powerpoint/2010/main" val="30766087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151DBF-2A63-31C6-86CC-A3AD20DF49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87DA5C9-DA9C-894D-6940-24BC5DBBD3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2742" y="0"/>
            <a:ext cx="12294742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A4020E2-ACCE-A4CB-1158-641F8E672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>
                <a:solidFill>
                  <a:srgbClr val="040C28"/>
                </a:solidFill>
              </a:rPr>
              <a:t>Clustering Model (</a:t>
            </a:r>
            <a:r>
              <a:rPr lang="en-US" sz="4800" b="1" dirty="0" err="1">
                <a:solidFill>
                  <a:srgbClr val="040C28"/>
                </a:solidFill>
              </a:rPr>
              <a:t>KMeans</a:t>
            </a:r>
            <a:r>
              <a:rPr lang="en-US" sz="4800" b="1" dirty="0">
                <a:solidFill>
                  <a:srgbClr val="040C28"/>
                </a:solidFill>
              </a:rPr>
              <a:t>)</a:t>
            </a:r>
            <a:endParaRPr lang="en-US" sz="48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9F6A38-5A49-FABB-2C8F-6F79686CE27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31" r="10356"/>
          <a:stretch/>
        </p:blipFill>
        <p:spPr>
          <a:xfrm>
            <a:off x="3852288" y="1494497"/>
            <a:ext cx="8137654" cy="499837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CF6D626-4478-1963-2E33-4BED4164C9F3}"/>
              </a:ext>
            </a:extLst>
          </p:cNvPr>
          <p:cNvSpPr txBox="1"/>
          <p:nvPr/>
        </p:nvSpPr>
        <p:spPr>
          <a:xfrm>
            <a:off x="-25947" y="1494497"/>
            <a:ext cx="3904180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/>
              <a:t>In this next step, we applied the Elbow Method to determine the optimal number of clusters for our dataset. 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/>
              <a:t>The Elbow Method involves calculating the Within-Cluster Sum of Squares (WCSS) for different numbers of clusters.</a:t>
            </a:r>
          </a:p>
        </p:txBody>
      </p:sp>
    </p:spTree>
    <p:extLst>
      <p:ext uri="{BB962C8B-B14F-4D97-AF65-F5344CB8AC3E}">
        <p14:creationId xmlns:p14="http://schemas.microsoft.com/office/powerpoint/2010/main" val="23110235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6CABF4-118D-D259-80C3-5FB93D961F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1B4379A-5619-0172-1E89-8D6ED052E5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2742" y="0"/>
            <a:ext cx="12294742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D44B7DD-3AA7-9AEB-B0FC-AE515F3883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>
                <a:solidFill>
                  <a:srgbClr val="040C28"/>
                </a:solidFill>
              </a:rPr>
              <a:t>Clustering Model (</a:t>
            </a:r>
            <a:r>
              <a:rPr lang="en-US" sz="4800" b="1" dirty="0" err="1">
                <a:solidFill>
                  <a:srgbClr val="040C28"/>
                </a:solidFill>
              </a:rPr>
              <a:t>KMeans</a:t>
            </a:r>
            <a:r>
              <a:rPr lang="en-US" sz="4800" b="1" dirty="0">
                <a:solidFill>
                  <a:srgbClr val="040C28"/>
                </a:solidFill>
              </a:rPr>
              <a:t>)</a:t>
            </a:r>
            <a:endParaRPr lang="en-US" sz="48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2B262E-69C7-D2B1-F815-31F8DD2910D4}"/>
              </a:ext>
            </a:extLst>
          </p:cNvPr>
          <p:cNvSpPr txBox="1"/>
          <p:nvPr/>
        </p:nvSpPr>
        <p:spPr>
          <a:xfrm>
            <a:off x="-102742" y="1475093"/>
            <a:ext cx="4351366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/>
              <a:t>The visualization shows distinct clusters represented by different colors.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i="1" dirty="0"/>
              <a:t>x-axis</a:t>
            </a:r>
            <a:r>
              <a:rPr lang="en-US" sz="2800" dirty="0"/>
              <a:t> corresponds to 'City/Town,' indicating geographical information.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i="1" dirty="0"/>
              <a:t>y-axis</a:t>
            </a:r>
            <a:r>
              <a:rPr lang="en-US" sz="2800" dirty="0"/>
              <a:t> represents 'Estimated Annual PV Energy Production,' which reflects the energy output for each location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0DE8974-A2C4-66C5-1B23-5BDC43339CD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436" t="1465" r="7298" b="3221"/>
          <a:stretch/>
        </p:blipFill>
        <p:spPr>
          <a:xfrm>
            <a:off x="4201608" y="1388953"/>
            <a:ext cx="7943301" cy="5376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1947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1740E4-3A28-A51D-A83A-E3A77456F9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BF02A4F-B5AE-423B-DC35-256ADFF22B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77618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AB4D64E-1387-A6CA-CB59-6192E3D075C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IN" sz="6600" b="1" i="1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8258701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95236F6-ADAD-6173-4C71-DF9A1746E1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2742" y="0"/>
            <a:ext cx="12294742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23FC0F-3634-1815-2E14-1C5878E7A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/>
              <a:t>Agenda</a:t>
            </a:r>
            <a:endParaRPr lang="en-IN" sz="48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8F4D7A-FCA8-7A80-E81F-95BFC2AF64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Project Overview </a:t>
            </a:r>
          </a:p>
          <a:p>
            <a:r>
              <a:rPr lang="en-IN" b="0" i="0" dirty="0">
                <a:solidFill>
                  <a:srgbClr val="040C28"/>
                </a:solidFill>
                <a:effectLst/>
                <a:latin typeface="Google Sans"/>
              </a:rPr>
              <a:t>Exploratory data analysis (</a:t>
            </a:r>
            <a:r>
              <a:rPr lang="en-US" dirty="0"/>
              <a:t>EDA) </a:t>
            </a:r>
          </a:p>
          <a:p>
            <a:r>
              <a:rPr lang="en-US" dirty="0"/>
              <a:t>Data Preprocessing </a:t>
            </a:r>
          </a:p>
          <a:p>
            <a:r>
              <a:rPr lang="en-US" dirty="0"/>
              <a:t>Feature Engineering </a:t>
            </a:r>
          </a:p>
          <a:p>
            <a:r>
              <a:rPr lang="en-US" dirty="0"/>
              <a:t>Clustering Model (</a:t>
            </a:r>
            <a:r>
              <a:rPr lang="en-US" dirty="0" err="1"/>
              <a:t>KMeans</a:t>
            </a:r>
            <a:r>
              <a:rPr lang="en-US" dirty="0"/>
              <a:t>)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654171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C9AA56-4740-F69D-6DA4-5FAD4724D0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6E2218A-060A-3B1B-5D92-6FC272798A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2742" y="0"/>
            <a:ext cx="12294742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5890FAF-B8A9-0E24-32DD-7E97ACEF66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/>
              <a:t>Project Overview</a:t>
            </a:r>
            <a:endParaRPr lang="en-IN" sz="48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D61CE2-1B11-E3AF-8414-36BF563C4A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Project Overview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653455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EAF0A5-A24B-957E-5048-158EA4BB0C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53517F7-7E6A-A947-5B31-CF7A93932F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2742" y="0"/>
            <a:ext cx="12294742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A48AD76-9839-11A4-9A7D-C5A7D7C31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800" b="1" i="0" dirty="0">
                <a:solidFill>
                  <a:srgbClr val="040C28"/>
                </a:solidFill>
                <a:effectLst/>
              </a:rPr>
              <a:t>Exploratory data analysis (</a:t>
            </a:r>
            <a:r>
              <a:rPr lang="en-US" sz="4800" b="1" dirty="0"/>
              <a:t>EDA)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05B7F7C-2508-377B-CD37-DC29C3DC2E3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389" t="1916" r="13831"/>
          <a:stretch/>
        </p:blipFill>
        <p:spPr>
          <a:xfrm>
            <a:off x="25732" y="1833920"/>
            <a:ext cx="6075273" cy="4966986"/>
          </a:xfrm>
          <a:prstGeom prst="rect">
            <a:avLst/>
          </a:prstGeom>
          <a:solidFill>
            <a:schemeClr val="accent1"/>
          </a:solidFill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A817EEB-73B1-3E65-F21B-60D95CF18B7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250" t="3265" r="13704" b="3183"/>
          <a:stretch/>
        </p:blipFill>
        <p:spPr>
          <a:xfrm>
            <a:off x="6384951" y="1997357"/>
            <a:ext cx="5630779" cy="4803549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DA522DE-B446-DBFD-80DF-160C2A8410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05968" y="1401208"/>
            <a:ext cx="3814137" cy="927067"/>
          </a:xfrm>
          <a:prstGeom prst="rect">
            <a:avLst/>
          </a:prstGeom>
        </p:spPr>
        <p:txBody>
          <a:bodyPr>
            <a:normAutofit fontScale="92500"/>
          </a:bodyPr>
          <a:lstStyle>
            <a:lvl1pPr>
              <a:defRPr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>
                <a:solidFill>
                  <a:schemeClr val="bg2">
                    <a:lumMod val="10000"/>
                  </a:schemeClr>
                </a:solidFill>
              </a:defRPr>
            </a:lvl2pPr>
            <a:lvl3pPr>
              <a:defRPr>
                <a:solidFill>
                  <a:schemeClr val="bg2">
                    <a:lumMod val="10000"/>
                  </a:schemeClr>
                </a:solidFill>
              </a:defRPr>
            </a:lvl3pPr>
            <a:lvl4pPr>
              <a:defRPr>
                <a:solidFill>
                  <a:schemeClr val="bg2">
                    <a:lumMod val="10000"/>
                  </a:schemeClr>
                </a:solidFill>
              </a:defRPr>
            </a:lvl4pPr>
            <a:lvl5pPr>
              <a:defRPr>
                <a:solidFill>
                  <a:schemeClr val="bg2">
                    <a:lumMod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In this process we check the </a:t>
            </a:r>
            <a:r>
              <a:rPr lang="en-US" b="1" dirty="0"/>
              <a:t>info</a:t>
            </a:r>
            <a:r>
              <a:rPr lang="en-US" dirty="0"/>
              <a:t> of our data.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896050E-5556-C8CD-DBF4-4E07C9F16777}"/>
              </a:ext>
            </a:extLst>
          </p:cNvPr>
          <p:cNvSpPr txBox="1">
            <a:spLocks/>
          </p:cNvSpPr>
          <p:nvPr/>
        </p:nvSpPr>
        <p:spPr>
          <a:xfrm>
            <a:off x="7987363" y="1209732"/>
            <a:ext cx="4202230" cy="96191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2">
                    <a:lumMod val="10000"/>
                  </a:schemeClr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10000"/>
                  </a:schemeClr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10000"/>
                  </a:schemeClr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In this process we check the </a:t>
            </a:r>
            <a:r>
              <a:rPr lang="en-US" b="1" dirty="0"/>
              <a:t>null</a:t>
            </a:r>
            <a:r>
              <a:rPr lang="en-US" dirty="0"/>
              <a:t> values of our data.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6FC2CA7-2EE1-85E3-D63B-88BE3A777802}"/>
              </a:ext>
            </a:extLst>
          </p:cNvPr>
          <p:cNvCxnSpPr>
            <a:cxnSpLocks/>
          </p:cNvCxnSpPr>
          <p:nvPr/>
        </p:nvCxnSpPr>
        <p:spPr>
          <a:xfrm flipH="1">
            <a:off x="1058779" y="1600117"/>
            <a:ext cx="1644782" cy="41494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9CC6420-89DA-E961-310D-3590B8CF8CB3}"/>
              </a:ext>
            </a:extLst>
          </p:cNvPr>
          <p:cNvCxnSpPr>
            <a:cxnSpLocks/>
          </p:cNvCxnSpPr>
          <p:nvPr/>
        </p:nvCxnSpPr>
        <p:spPr>
          <a:xfrm flipH="1">
            <a:off x="7478829" y="1498144"/>
            <a:ext cx="804609" cy="42690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27706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5D44E9-8634-0012-4ECB-6BBA88A768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1FD2073-D83B-4F78-6C12-345CD9E77D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2468" y="0"/>
            <a:ext cx="12294742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5BAB9B1-EC0B-AA31-CCC2-F591A11AC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800" b="1" i="0" dirty="0">
                <a:solidFill>
                  <a:srgbClr val="040C28"/>
                </a:solidFill>
                <a:effectLst/>
              </a:rPr>
              <a:t>Exploratory data analysis (</a:t>
            </a:r>
            <a:r>
              <a:rPr lang="en-US" sz="4800" b="1" dirty="0"/>
              <a:t>EDA) </a:t>
            </a:r>
            <a:endParaRPr lang="en-IN" sz="48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0F526CC-717A-D40D-1A58-34109CB1975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569" t="2297" r="10808"/>
          <a:stretch/>
        </p:blipFill>
        <p:spPr>
          <a:xfrm>
            <a:off x="1183871" y="1658497"/>
            <a:ext cx="9721516" cy="4834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0239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83F81B-E42A-BC87-9AF8-D222677A6F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CBFC0AF-DEF9-64B7-86BC-A2DE9AA6A1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2742" y="0"/>
            <a:ext cx="12294742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0BD5368-D153-C5F6-D675-0E9B678907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800" b="1" i="0" dirty="0">
                <a:solidFill>
                  <a:srgbClr val="040C28"/>
                </a:solidFill>
                <a:effectLst/>
              </a:rPr>
              <a:t>Exploratory data analysis (</a:t>
            </a:r>
            <a:r>
              <a:rPr lang="en-US" sz="4800" b="1" dirty="0"/>
              <a:t>EDA) </a:t>
            </a:r>
            <a:endParaRPr lang="en-IN" sz="4800" b="1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DC50357-82C6-945A-B57C-11878E555C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DF45F5-E7D8-E8E3-7821-468514F0F3B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719" t="3257" r="6040" b="1306"/>
          <a:stretch/>
        </p:blipFill>
        <p:spPr>
          <a:xfrm>
            <a:off x="604462" y="1387011"/>
            <a:ext cx="10880333" cy="5385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1021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4D5975-D828-CC12-BF54-DEA097A6DB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96ABA65-27E8-23CF-76D2-2E94FB3356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2742" y="0"/>
            <a:ext cx="12294742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FBD718D-1162-F296-A73D-35FC6A3C0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/>
              <a:t>Data Preprocessing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B314AD-F681-F2B3-2437-1B1F0A6F9337}"/>
              </a:ext>
            </a:extLst>
          </p:cNvPr>
          <p:cNvSpPr txBox="1"/>
          <p:nvPr/>
        </p:nvSpPr>
        <p:spPr>
          <a:xfrm>
            <a:off x="367729" y="1608550"/>
            <a:ext cx="1135380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The dataset has a </a:t>
            </a:r>
            <a:r>
              <a:rPr lang="en-IN" sz="2800" dirty="0"/>
              <a:t>substantial </a:t>
            </a:r>
            <a:r>
              <a:rPr lang="en-US" sz="2800" dirty="0"/>
              <a:t>amount of null values however, the key features required for clustering remain unaffected by these null values.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To ensure the dataset's usability, we opted to drop all rows with null values except for one critical feature ‘Energy Storage System Size (</a:t>
            </a:r>
            <a:r>
              <a:rPr lang="en-US" sz="2800" dirty="0" err="1"/>
              <a:t>kWac</a:t>
            </a:r>
            <a:r>
              <a:rPr lang="en-US" sz="2800" dirty="0"/>
              <a:t>)’  which will be used in clustering.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For this feature, null values were replaced with 0, as it plays a significant role in the clustering process</a:t>
            </a:r>
            <a:endParaRPr lang="en-IN" sz="28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499D2E0-84DE-D17A-3684-7624248E942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9304" b="33907"/>
          <a:stretch/>
        </p:blipFill>
        <p:spPr>
          <a:xfrm>
            <a:off x="553185" y="4950831"/>
            <a:ext cx="9823713" cy="1215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747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3E1772-F248-D0F7-8407-6FA21323A5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70A3695-4271-2499-6C45-340FEE953D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2742" y="0"/>
            <a:ext cx="12294742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2BA0DA5-41F6-5006-0925-264FB9144D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i="0" dirty="0">
                <a:solidFill>
                  <a:srgbClr val="040C28"/>
                </a:solidFill>
                <a:effectLst/>
              </a:rPr>
              <a:t>Feature Engineering</a:t>
            </a:r>
            <a:endParaRPr lang="en-IN" sz="48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EAA77D-826E-7C37-5017-CA8E9FC51BB3}"/>
              </a:ext>
            </a:extLst>
          </p:cNvPr>
          <p:cNvSpPr txBox="1"/>
          <p:nvPr/>
        </p:nvSpPr>
        <p:spPr>
          <a:xfrm>
            <a:off x="6208160" y="2385037"/>
            <a:ext cx="6149082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/>
              <a:t>In this next process we convert categorical data into numerical data using Label Encoding.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/>
              <a:t>In this case the columns is ‘City/Town’.</a:t>
            </a:r>
            <a:br>
              <a:rPr lang="en-US" sz="2800" dirty="0"/>
            </a:br>
            <a:endParaRPr lang="en-US" sz="2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0863688-1193-8931-A66E-D3F2F686546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98" t="10828" r="8692" b="33551"/>
          <a:stretch/>
        </p:blipFill>
        <p:spPr>
          <a:xfrm>
            <a:off x="5641651" y="1440692"/>
            <a:ext cx="6471920" cy="84248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3F92569-3C7A-A27F-3A47-CFA8745CCB0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7080"/>
          <a:stretch/>
        </p:blipFill>
        <p:spPr>
          <a:xfrm>
            <a:off x="0" y="2519814"/>
            <a:ext cx="5983842" cy="315321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84A877B-1EF6-7516-760E-C2688CE0ABE4}"/>
              </a:ext>
            </a:extLst>
          </p:cNvPr>
          <p:cNvSpPr txBox="1"/>
          <p:nvPr/>
        </p:nvSpPr>
        <p:spPr>
          <a:xfrm>
            <a:off x="0" y="5673029"/>
            <a:ext cx="9174823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/>
              <a:t>In this process we have dropped some features.</a:t>
            </a:r>
          </a:p>
          <a:p>
            <a:pPr marL="0" indent="0">
              <a:buNone/>
            </a:pPr>
            <a:br>
              <a:rPr lang="en-US" sz="2800" dirty="0"/>
            </a:br>
            <a:endParaRPr lang="en-US" sz="28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361F2F61-6977-736D-69ED-69483BA4852F}"/>
                  </a:ext>
                </a:extLst>
              </p14:cNvPr>
              <p14:cNvContentPartPr/>
              <p14:nvPr/>
            </p14:nvContentPartPr>
            <p14:xfrm>
              <a:off x="5806860" y="5171680"/>
              <a:ext cx="469440" cy="58176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361F2F61-6977-736D-69ED-69483BA4852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788860" y="5154040"/>
                <a:ext cx="505080" cy="61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ECF4D1CD-B02E-F72A-E9F5-79449A53B21F}"/>
                  </a:ext>
                </a:extLst>
              </p14:cNvPr>
              <p14:cNvContentPartPr/>
              <p14:nvPr/>
            </p14:nvContentPartPr>
            <p14:xfrm>
              <a:off x="5789940" y="5071600"/>
              <a:ext cx="162360" cy="29484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ECF4D1CD-B02E-F72A-E9F5-79449A53B21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771940" y="5053600"/>
                <a:ext cx="198000" cy="330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11811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5171C5-279F-EE7B-8878-86686F1450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2224766-61CF-7FCF-D4A5-EE01FD62DA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2742" y="0"/>
            <a:ext cx="12294742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808945-0847-8538-6516-20A0EE9F9D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i="0" dirty="0">
                <a:solidFill>
                  <a:srgbClr val="040C28"/>
                </a:solidFill>
                <a:effectLst/>
              </a:rPr>
              <a:t>Feature Engineering</a:t>
            </a:r>
            <a:endParaRPr lang="en-US" sz="48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24B8D68-1E01-1C8B-F3D8-825371E14403}"/>
              </a:ext>
            </a:extLst>
          </p:cNvPr>
          <p:cNvSpPr txBox="1"/>
          <p:nvPr/>
        </p:nvSpPr>
        <p:spPr>
          <a:xfrm>
            <a:off x="367729" y="1608550"/>
            <a:ext cx="1135380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For clustering, we selected key features: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i="1" dirty="0"/>
              <a:t>“City/Town”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i="1" dirty="0"/>
              <a:t>"Estimated PV System Size (</a:t>
            </a:r>
            <a:r>
              <a:rPr lang="en-US" sz="2800" i="1" dirty="0" err="1"/>
              <a:t>kWdc</a:t>
            </a:r>
            <a:r>
              <a:rPr lang="en-US" sz="2800" i="1" dirty="0"/>
              <a:t>)“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800" i="1" dirty="0"/>
              <a:t>"PV System Size (</a:t>
            </a:r>
            <a:r>
              <a:rPr lang="en-IN" sz="2800" i="1" dirty="0" err="1"/>
              <a:t>kWac</a:t>
            </a:r>
            <a:r>
              <a:rPr lang="en-IN" sz="2800" i="1" dirty="0"/>
              <a:t>)“</a:t>
            </a:r>
            <a:endParaRPr lang="en-US" sz="2800" i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i="1" dirty="0"/>
              <a:t>"Estimated Annual PV Energy Production (kWh)“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800" i="1" dirty="0"/>
              <a:t>"Energy Storage System Size (</a:t>
            </a:r>
            <a:r>
              <a:rPr lang="en-IN" sz="2800" i="1" dirty="0" err="1"/>
              <a:t>kWac</a:t>
            </a:r>
            <a:r>
              <a:rPr lang="en-IN" sz="2800" i="1" dirty="0"/>
              <a:t>)“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Before finalizing these features, we performed outlier detection and identified a significant number of outliers. These were effectively handled and removed using the Interquartile Range (IQR) method to ensure data quality and reliability.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21587049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</TotalTime>
  <Words>363</Words>
  <Application>Microsoft Office PowerPoint</Application>
  <PresentationFormat>Widescreen</PresentationFormat>
  <Paragraphs>39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Google Sans</vt:lpstr>
      <vt:lpstr>Office Theme</vt:lpstr>
      <vt:lpstr>Clustering Solar Energy Production Zones</vt:lpstr>
      <vt:lpstr>Agenda</vt:lpstr>
      <vt:lpstr>Project Overview</vt:lpstr>
      <vt:lpstr>Exploratory data analysis (EDA) </vt:lpstr>
      <vt:lpstr>Exploratory data analysis (EDA) </vt:lpstr>
      <vt:lpstr>Exploratory data analysis (EDA) </vt:lpstr>
      <vt:lpstr>Data Preprocessing </vt:lpstr>
      <vt:lpstr>Feature Engineering</vt:lpstr>
      <vt:lpstr>Feature Engineering</vt:lpstr>
      <vt:lpstr>Clustering Model (KMeans)</vt:lpstr>
      <vt:lpstr>Clustering Model (KMeans)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Dhairya Bhatt</dc:creator>
  <cp:lastModifiedBy>Dhairya Bhatt</cp:lastModifiedBy>
  <cp:revision>14</cp:revision>
  <dcterms:created xsi:type="dcterms:W3CDTF">2025-02-03T16:53:49Z</dcterms:created>
  <dcterms:modified xsi:type="dcterms:W3CDTF">2025-02-04T04:22:36Z</dcterms:modified>
</cp:coreProperties>
</file>